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4" r:id="rId3"/>
    <p:sldId id="285" r:id="rId4"/>
    <p:sldId id="289" r:id="rId5"/>
    <p:sldId id="281" r:id="rId6"/>
    <p:sldId id="290" r:id="rId7"/>
    <p:sldId id="287" r:id="rId8"/>
    <p:sldId id="291" r:id="rId9"/>
    <p:sldId id="292" r:id="rId10"/>
    <p:sldId id="282" r:id="rId11"/>
    <p:sldId id="293" r:id="rId12"/>
    <p:sldId id="294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Ch.3. Thermodynamics for Geochemistry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The First Law</a:t>
            </a:r>
          </a:p>
          <a:p>
            <a:pPr lvl="1"/>
            <a:r>
              <a:rPr lang="en-US" altLang="ko-KR" dirty="0" smtClean="0"/>
              <a:t>Energy conservation law</a:t>
            </a:r>
          </a:p>
          <a:p>
            <a:pPr lvl="1"/>
            <a:r>
              <a:rPr lang="en-US" altLang="ko-KR" dirty="0" smtClean="0"/>
              <a:t>A type of energy can be transformed to another, but never disappear</a:t>
            </a:r>
          </a:p>
          <a:p>
            <a:pPr lvl="1"/>
            <a:r>
              <a:rPr lang="en-US" altLang="ko-KR" dirty="0" smtClean="0"/>
              <a:t>Thermodynamically, the change in internal energy of a system is equal to the sum of all sorts of energy changes added to or </a:t>
            </a:r>
            <a:r>
              <a:rPr lang="en-US" altLang="ko-KR" dirty="0" err="1" smtClean="0"/>
              <a:t>substracted</a:t>
            </a:r>
            <a:r>
              <a:rPr lang="en-US" altLang="ko-KR" dirty="0" smtClean="0"/>
              <a:t> from the system.</a:t>
            </a:r>
          </a:p>
          <a:p>
            <a:pPr lvl="1"/>
            <a:r>
              <a:rPr lang="en-US" altLang="ko-KR" b="1" dirty="0" smtClean="0">
                <a:solidFill>
                  <a:srgbClr val="0070C0"/>
                </a:solidFill>
              </a:rPr>
              <a:t>Internal energy (U)</a:t>
            </a:r>
            <a:r>
              <a:rPr lang="en-US" altLang="ko-KR" dirty="0" smtClean="0"/>
              <a:t>: Sum of all types of energy inside the system.  Total energy inside.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The Third Law</a:t>
            </a:r>
          </a:p>
          <a:p>
            <a:pPr lvl="1"/>
            <a:r>
              <a:rPr lang="en-US" altLang="ko-KR" dirty="0" smtClean="0"/>
              <a:t>The entropy has an absolute value, and it S=0 when T=0 K for a perfect (completely ordered) crystal.</a:t>
            </a:r>
          </a:p>
          <a:p>
            <a:pPr lvl="1"/>
            <a:r>
              <a:rPr lang="en-US" altLang="ko-KR" dirty="0" smtClean="0">
                <a:solidFill>
                  <a:srgbClr val="0070C0"/>
                </a:solidFill>
              </a:rPr>
              <a:t>Heat capacity (c)</a:t>
            </a:r>
            <a:r>
              <a:rPr lang="en-US" altLang="ko-KR" dirty="0" smtClean="0"/>
              <a:t>:</a:t>
            </a:r>
          </a:p>
          <a:p>
            <a:pPr lvl="2"/>
            <a:r>
              <a:rPr lang="en-US" altLang="ko-KR" dirty="0" smtClean="0"/>
              <a:t>The amount of heat necessary to raise a unit temperature</a:t>
            </a:r>
          </a:p>
          <a:p>
            <a:pPr lvl="2"/>
            <a:r>
              <a:rPr lang="en-US" altLang="ko-KR" sz="3200" dirty="0" smtClean="0"/>
              <a:t>c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/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	(6)</a:t>
            </a:r>
          </a:p>
          <a:p>
            <a:pPr lvl="2"/>
            <a:r>
              <a:rPr lang="en-US" altLang="ko-KR" dirty="0" smtClean="0"/>
              <a:t>c</a:t>
            </a:r>
            <a:r>
              <a:rPr lang="en-US" altLang="ko-KR" baseline="-25000" dirty="0" smtClean="0"/>
              <a:t>p</a:t>
            </a:r>
            <a:r>
              <a:rPr lang="en-US" altLang="ko-KR" dirty="0" smtClean="0"/>
              <a:t>: heat capacity under constant pressure.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475656" y="5157192"/>
            <a:ext cx="180020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12567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From equations (2) and (6)</a:t>
            </a:r>
          </a:p>
          <a:p>
            <a:pPr lvl="3"/>
            <a:r>
              <a:rPr lang="en-US" altLang="ko-KR" dirty="0" err="1" smtClean="0"/>
              <a:t>dS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/T = (c/T)</a:t>
            </a:r>
            <a:r>
              <a:rPr lang="en-US" altLang="ko-KR" dirty="0" err="1" smtClean="0"/>
              <a:t>dT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Integration of both sides gives S</a:t>
            </a:r>
            <a:r>
              <a:rPr lang="en-US" altLang="ko-KR" baseline="-25000" dirty="0" smtClean="0"/>
              <a:t>T</a:t>
            </a:r>
            <a:r>
              <a:rPr lang="en-US" altLang="ko-KR" dirty="0" smtClean="0"/>
              <a:t> - S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 = ∫</a:t>
            </a:r>
            <a:r>
              <a:rPr lang="en-US" altLang="ko-KR" baseline="30000" dirty="0" smtClean="0"/>
              <a:t>T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(c</a:t>
            </a:r>
            <a:r>
              <a:rPr lang="en-US" altLang="ko-KR" baseline="-25000" dirty="0" smtClean="0"/>
              <a:t>p</a:t>
            </a:r>
            <a:r>
              <a:rPr lang="en-US" altLang="ko-KR" dirty="0" smtClean="0"/>
              <a:t>/T)</a:t>
            </a:r>
            <a:r>
              <a:rPr lang="en-US" altLang="ko-KR" dirty="0" err="1" smtClean="0"/>
              <a:t>dT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Since S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 = 0</a:t>
            </a:r>
          </a:p>
          <a:p>
            <a:pPr lvl="3"/>
            <a:r>
              <a:rPr lang="en-US" altLang="ko-KR" sz="3200" dirty="0" smtClean="0"/>
              <a:t>S</a:t>
            </a:r>
            <a:r>
              <a:rPr lang="en-US" altLang="ko-KR" sz="3200" baseline="-25000" dirty="0" smtClean="0"/>
              <a:t>T</a:t>
            </a:r>
            <a:r>
              <a:rPr lang="en-US" altLang="ko-KR" sz="3200" dirty="0" smtClean="0"/>
              <a:t> = ∫</a:t>
            </a:r>
            <a:r>
              <a:rPr lang="en-US" altLang="ko-KR" sz="3200" baseline="30000" dirty="0" smtClean="0"/>
              <a:t>T</a:t>
            </a:r>
            <a:r>
              <a:rPr lang="en-US" altLang="ko-KR" sz="3200" baseline="-25000" dirty="0" smtClean="0"/>
              <a:t>0</a:t>
            </a:r>
            <a:r>
              <a:rPr lang="en-US" altLang="ko-KR" sz="3200" dirty="0" smtClean="0"/>
              <a:t>(c</a:t>
            </a:r>
            <a:r>
              <a:rPr lang="en-US" altLang="ko-KR" sz="3200" baseline="-25000" dirty="0" smtClean="0"/>
              <a:t>p</a:t>
            </a:r>
            <a:r>
              <a:rPr lang="en-US" altLang="ko-KR" sz="3200" dirty="0" smtClean="0"/>
              <a:t>/T)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(7)</a:t>
            </a:r>
          </a:p>
          <a:p>
            <a:pPr lvl="2"/>
            <a:endParaRPr lang="en-US" altLang="ko-KR" sz="3200" dirty="0" smtClean="0"/>
          </a:p>
          <a:p>
            <a:pPr lvl="2"/>
            <a:r>
              <a:rPr lang="en-US" altLang="ko-KR" dirty="0" smtClean="0"/>
              <a:t>From equations (2), (4), and (6)</a:t>
            </a:r>
          </a:p>
          <a:p>
            <a:pPr lvl="3"/>
            <a:r>
              <a:rPr lang="en-US" altLang="ko-KR" dirty="0" err="1" smtClean="0"/>
              <a:t>dH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TdS</a:t>
            </a:r>
            <a:r>
              <a:rPr lang="en-US" altLang="ko-KR" dirty="0" smtClean="0"/>
              <a:t> =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	(8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smtClean="0"/>
              <a:t>Integration of </a:t>
            </a:r>
            <a:r>
              <a:rPr lang="en-US" altLang="ko-KR" dirty="0" err="1" smtClean="0"/>
              <a:t>eqn</a:t>
            </a:r>
            <a:r>
              <a:rPr lang="en-US" altLang="ko-KR" dirty="0" smtClean="0"/>
              <a:t> (8) gives</a:t>
            </a:r>
          </a:p>
          <a:p>
            <a:pPr lvl="3"/>
            <a:endParaRPr lang="en-US" altLang="ko-KR" dirty="0" smtClean="0"/>
          </a:p>
          <a:p>
            <a:pPr lvl="3"/>
            <a:r>
              <a:rPr lang="en-US" altLang="ko-KR" sz="3200" dirty="0" smtClean="0"/>
              <a:t>H</a:t>
            </a:r>
            <a:r>
              <a:rPr lang="en-US" altLang="ko-KR" sz="3200" baseline="-25000" dirty="0" smtClean="0"/>
              <a:t>T2</a:t>
            </a:r>
            <a:r>
              <a:rPr lang="en-US" altLang="ko-KR" sz="3200" dirty="0" smtClean="0"/>
              <a:t> = H</a:t>
            </a:r>
            <a:r>
              <a:rPr lang="en-US" altLang="ko-KR" sz="3200" baseline="-25000" dirty="0" smtClean="0"/>
              <a:t>T1</a:t>
            </a:r>
            <a:r>
              <a:rPr lang="en-US" altLang="ko-KR" sz="3200" dirty="0" smtClean="0"/>
              <a:t> + </a:t>
            </a:r>
            <a:r>
              <a:rPr lang="en-US" altLang="ko-KR" sz="3200" dirty="0" smtClean="0"/>
              <a:t>∫</a:t>
            </a:r>
            <a:r>
              <a:rPr lang="en-US" altLang="ko-KR" sz="3200" baseline="30000" dirty="0" smtClean="0"/>
              <a:t>T2</a:t>
            </a:r>
            <a:r>
              <a:rPr lang="en-US" altLang="ko-KR" sz="3200" baseline="-25000" dirty="0" smtClean="0"/>
              <a:t>T1</a:t>
            </a:r>
            <a:r>
              <a:rPr lang="en-US" altLang="ko-KR" sz="3200" dirty="0" smtClean="0"/>
              <a:t>(c</a:t>
            </a:r>
            <a:r>
              <a:rPr lang="en-US" altLang="ko-KR" sz="3200" baseline="-25000" dirty="0" smtClean="0"/>
              <a:t>p</a:t>
            </a:r>
            <a:r>
              <a:rPr lang="en-US" altLang="ko-KR" sz="3200" dirty="0" smtClean="0"/>
              <a:t>)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(9)</a:t>
            </a:r>
            <a:endParaRPr lang="en-US" altLang="ko-KR" sz="32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691680" y="5805264"/>
            <a:ext cx="3672408" cy="5760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691680" y="3140968"/>
            <a:ext cx="2736304" cy="5760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Calculation of Gibbs Free energy of a Reaction</a:t>
            </a:r>
          </a:p>
          <a:p>
            <a:pPr lvl="1"/>
            <a:r>
              <a:rPr lang="en-US" altLang="ko-KR" dirty="0" smtClean="0"/>
              <a:t>For a reaction</a:t>
            </a:r>
          </a:p>
          <a:p>
            <a:pPr lvl="2"/>
            <a:r>
              <a:rPr lang="en-US" altLang="ko-KR" dirty="0" err="1" smtClean="0"/>
              <a:t>aA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bB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cC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dD</a:t>
            </a:r>
            <a:r>
              <a:rPr lang="en-US" altLang="ko-KR" dirty="0" smtClean="0"/>
              <a:t>          </a:t>
            </a:r>
          </a:p>
          <a:p>
            <a:pPr lvl="1"/>
            <a:r>
              <a:rPr lang="en-US" altLang="ko-KR" dirty="0" smtClean="0"/>
              <a:t>The Gibbs free energy of the reaction at T &amp; P becomes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n-US" altLang="ko-KR" baseline="-25000" dirty="0" smtClean="0"/>
              <a:t>=products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–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j=reactants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err="1" smtClean="0"/>
              <a:t>j</a:t>
            </a:r>
            <a:r>
              <a:rPr lang="en-US" altLang="ko-KR" dirty="0" smtClean="0"/>
              <a:t>) 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=(c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(C) + d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(D)) - (a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(A) + b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(B)).        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779912" y="4437112"/>
            <a:ext cx="259228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5536" y="548680"/>
            <a:ext cx="5678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 piston system, working against a constant pressure and </a:t>
            </a:r>
          </a:p>
          <a:p>
            <a:r>
              <a:rPr lang="en-US" altLang="ko-KR" dirty="0" smtClean="0"/>
              <a:t>exchanging heat with surroundings</a:t>
            </a:r>
            <a:endParaRPr lang="ko-KR" altLang="en-US" dirty="0"/>
          </a:p>
        </p:txBody>
      </p:sp>
      <p:pic>
        <p:nvPicPr>
          <p:cNvPr id="5122" name="Picture 2" descr="http://www.korearth.net/lecture/geochem/gchem_intro/ch03/pist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2727576" cy="36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1935410"/>
            <a:ext cx="498405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internal energy change may be given by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Internal energy change = heat change + work done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U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 +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W</a:t>
            </a:r>
          </a:p>
          <a:p>
            <a:r>
              <a:rPr lang="en-US" altLang="ko-KR" dirty="0" smtClean="0"/>
              <a:t>       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 – P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V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For an infinitesimal change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dU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 - </a:t>
            </a:r>
            <a:r>
              <a:rPr lang="en-US" altLang="ko-KR" sz="3200" dirty="0" err="1" smtClean="0"/>
              <a:t>PdV</a:t>
            </a:r>
            <a:r>
              <a:rPr lang="en-US" altLang="ko-KR" sz="3200" dirty="0" smtClean="0"/>
              <a:t>     (1)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661921"/>
          </a:xfrm>
        </p:spPr>
        <p:txBody>
          <a:bodyPr>
            <a:normAutofit/>
          </a:bodyPr>
          <a:lstStyle/>
          <a:p>
            <a:pPr lvl="1"/>
            <a:r>
              <a:rPr lang="en-US" altLang="ko-KR" b="1" dirty="0" smtClean="0">
                <a:solidFill>
                  <a:srgbClr val="0070C0"/>
                </a:solidFill>
              </a:rPr>
              <a:t>Entropy (S)</a:t>
            </a:r>
            <a:r>
              <a:rPr lang="en-US" altLang="ko-KR" dirty="0" smtClean="0"/>
              <a:t>:</a:t>
            </a:r>
          </a:p>
          <a:p>
            <a:pPr lvl="2"/>
            <a:r>
              <a:rPr lang="en-US" altLang="ko-KR" dirty="0" smtClean="0"/>
              <a:t>The energy not available for work, in the form of waste heat? </a:t>
            </a:r>
          </a:p>
          <a:p>
            <a:pPr lvl="2"/>
            <a:r>
              <a:rPr lang="en-US" altLang="ko-KR" dirty="0" smtClean="0"/>
              <a:t>The measure of disorder (randomness)</a:t>
            </a:r>
          </a:p>
          <a:p>
            <a:pPr lvl="2"/>
            <a:r>
              <a:rPr lang="en-US" altLang="ko-KR" dirty="0" smtClean="0"/>
              <a:t>Proportional to the heat change per temperature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3725700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S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Q/T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For an infinitesimal change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dS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/T        (2)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From equation (1) &amp; (2)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dU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TdS</a:t>
            </a:r>
            <a:r>
              <a:rPr lang="en-US" altLang="ko-KR" sz="3200" dirty="0" smtClean="0"/>
              <a:t> –</a:t>
            </a:r>
            <a:r>
              <a:rPr lang="en-US" altLang="ko-KR" sz="3200" dirty="0" err="1" smtClean="0"/>
              <a:t>PdV</a:t>
            </a:r>
            <a:r>
              <a:rPr lang="en-US" altLang="ko-KR" sz="3200" dirty="0" smtClean="0"/>
              <a:t>        (3)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4869160"/>
            <a:ext cx="187220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547664" y="6165304"/>
            <a:ext cx="259228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661921"/>
          </a:xfrm>
        </p:spPr>
        <p:txBody>
          <a:bodyPr>
            <a:normAutofit/>
          </a:bodyPr>
          <a:lstStyle/>
          <a:p>
            <a:pPr lvl="1"/>
            <a:r>
              <a:rPr lang="en-US" altLang="ko-KR" b="1" dirty="0" smtClean="0">
                <a:solidFill>
                  <a:srgbClr val="0070C0"/>
                </a:solidFill>
              </a:rPr>
              <a:t>Enthalpy (H)</a:t>
            </a:r>
            <a:r>
              <a:rPr lang="en-US" altLang="ko-KR" dirty="0" smtClean="0"/>
              <a:t>:</a:t>
            </a:r>
          </a:p>
          <a:p>
            <a:pPr lvl="2"/>
            <a:r>
              <a:rPr lang="en-US" altLang="ko-KR" dirty="0" smtClean="0"/>
              <a:t>The heat content of the system </a:t>
            </a:r>
          </a:p>
          <a:p>
            <a:pPr lvl="2"/>
            <a:r>
              <a:rPr lang="en-US" altLang="ko-KR" dirty="0" smtClean="0"/>
              <a:t>The measure of heat exchanged under constant pressure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456887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H = U+ PV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By taking differentiation for both sides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dH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dU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PdV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Inserting  </a:t>
            </a:r>
            <a:r>
              <a:rPr lang="en-US" altLang="ko-KR" dirty="0" err="1" smtClean="0"/>
              <a:t>dU</a:t>
            </a:r>
            <a:r>
              <a:rPr lang="en-US" altLang="ko-KR" dirty="0" smtClean="0"/>
              <a:t> of equation (3) and rearranging it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dH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TdS</a:t>
            </a:r>
            <a:r>
              <a:rPr lang="en-US" altLang="ko-KR" sz="3200" dirty="0" smtClean="0"/>
              <a:t> + </a:t>
            </a:r>
            <a:r>
              <a:rPr lang="en-US" altLang="ko-KR" sz="3200" dirty="0" err="1" smtClean="0"/>
              <a:t>VdP</a:t>
            </a:r>
            <a:r>
              <a:rPr lang="en-US" altLang="ko-KR" sz="3200" dirty="0" smtClean="0"/>
              <a:t>        (4)</a:t>
            </a:r>
            <a:endParaRPr lang="ko-KR" altLang="en-US" sz="3200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5949280"/>
            <a:ext cx="2736304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2520280"/>
          </a:xfrm>
        </p:spPr>
        <p:txBody>
          <a:bodyPr/>
          <a:lstStyle/>
          <a:p>
            <a:r>
              <a:rPr lang="en-US" altLang="ko-KR" b="1" dirty="0" smtClean="0"/>
              <a:t>The Second Law</a:t>
            </a:r>
          </a:p>
          <a:p>
            <a:pPr lvl="1"/>
            <a:r>
              <a:rPr lang="en-US" altLang="ko-KR" dirty="0" smtClean="0"/>
              <a:t>Entropy law</a:t>
            </a:r>
          </a:p>
          <a:p>
            <a:pPr lvl="1"/>
            <a:r>
              <a:rPr lang="en-US" altLang="ko-KR" dirty="0" smtClean="0"/>
              <a:t>Spontaneous evolution of the universe is toward the direction of increasing randomness (disorder, chaos)</a:t>
            </a:r>
          </a:p>
        </p:txBody>
      </p:sp>
      <p:pic>
        <p:nvPicPr>
          <p:cNvPr id="8194" name="Picture 2" descr="http://www.korearth.net/lecture/geochem/gchem_intro/ch03/2ndla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365104"/>
            <a:ext cx="2753245" cy="1872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4509120"/>
            <a:ext cx="341792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For an isolated system shown left,</a:t>
            </a:r>
          </a:p>
          <a:p>
            <a:r>
              <a:rPr lang="en-US" altLang="ko-KR" dirty="0" smtClean="0"/>
              <a:t>T1&gt;T2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err="1" smtClean="0">
                <a:sym typeface="Wingdings" pitchFamily="2" charset="2"/>
              </a:rPr>
              <a:t>dQ</a:t>
            </a:r>
            <a:r>
              <a:rPr lang="en-US" altLang="ko-KR" dirty="0" smtClean="0">
                <a:sym typeface="Wingdings" pitchFamily="2" charset="2"/>
              </a:rPr>
              <a:t> = -dQ1 = dQ2</a:t>
            </a:r>
            <a:endParaRPr lang="en-US" altLang="ko-KR" dirty="0" smtClean="0"/>
          </a:p>
          <a:p>
            <a:r>
              <a:rPr lang="en-US" altLang="ko-KR" dirty="0" err="1" smtClean="0"/>
              <a:t>dS</a:t>
            </a:r>
            <a:r>
              <a:rPr lang="en-US" altLang="ko-KR" dirty="0" smtClean="0"/>
              <a:t> = dS1 + dS2</a:t>
            </a:r>
          </a:p>
          <a:p>
            <a:r>
              <a:rPr lang="en-US" altLang="ko-KR" dirty="0" smtClean="0"/>
              <a:t>      = dQ1/T1 + dQ2/T2</a:t>
            </a:r>
          </a:p>
          <a:p>
            <a:r>
              <a:rPr lang="en-US" altLang="ko-KR" dirty="0" smtClean="0"/>
              <a:t>      = 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(-1/T1 + 1/T2) &gt; 0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dS</a:t>
            </a:r>
            <a:r>
              <a:rPr lang="en-US" altLang="ko-KR" sz="3200" dirty="0" smtClean="0"/>
              <a:t> &gt;0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139952" y="6165304"/>
            <a:ext cx="115212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moniteausaddleclub.com/images/original_su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92696"/>
            <a:ext cx="3810000" cy="38004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339752" y="50131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i="1" dirty="0" smtClean="0"/>
              <a:t>You can not shovel manure into the rear end of a horse and expect to get hay out of its mouth"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2771800" y="45091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http://www.moniteausaddleclub.com/horse_humor.htm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err="1" smtClean="0"/>
              <a:t>dS</a:t>
            </a:r>
            <a:r>
              <a:rPr lang="en-US" altLang="ko-KR" dirty="0" smtClean="0"/>
              <a:t> =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(1/T2 – 1/T1)</a:t>
            </a:r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 &gt;0; in an evolutionary phase. Spontaneous.</a:t>
            </a:r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&lt;0; the reverse process is spontaneous</a:t>
            </a:r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=0; in equilibrium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2088232"/>
          </a:xfrm>
        </p:spPr>
        <p:txBody>
          <a:bodyPr>
            <a:normAutofit lnSpcReduction="10000"/>
          </a:bodyPr>
          <a:lstStyle/>
          <a:p>
            <a:pPr lvl="1"/>
            <a:r>
              <a:rPr lang="en-US" altLang="ko-KR" b="1" dirty="0" smtClean="0">
                <a:solidFill>
                  <a:srgbClr val="0070C0"/>
                </a:solidFill>
              </a:rPr>
              <a:t>Gibbs free energy (G)</a:t>
            </a:r>
            <a:r>
              <a:rPr lang="en-US" altLang="ko-KR" dirty="0" smtClean="0"/>
              <a:t>:</a:t>
            </a:r>
          </a:p>
          <a:p>
            <a:pPr lvl="2"/>
            <a:r>
              <a:rPr lang="en-US" altLang="ko-KR" dirty="0" smtClean="0"/>
              <a:t>A thermodynamic potential that measures the "useful" or process-initiating work obtainable from a thermodynamic system at a constant temperature and pressure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456887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G = H - TS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By taking differentiation for both sides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dG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dH</a:t>
            </a:r>
            <a:r>
              <a:rPr lang="en-US" altLang="ko-KR" dirty="0" smtClean="0"/>
              <a:t> – </a:t>
            </a:r>
            <a:r>
              <a:rPr lang="en-US" altLang="ko-KR" dirty="0" err="1" smtClean="0"/>
              <a:t>TdS</a:t>
            </a:r>
            <a:r>
              <a:rPr lang="en-US" altLang="ko-KR" dirty="0" smtClean="0"/>
              <a:t> - </a:t>
            </a:r>
            <a:r>
              <a:rPr lang="en-US" altLang="ko-KR" dirty="0" err="1" smtClean="0"/>
              <a:t>SdT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Inserting  </a:t>
            </a:r>
            <a:r>
              <a:rPr lang="en-US" altLang="ko-KR" dirty="0" err="1" smtClean="0"/>
              <a:t>dH</a:t>
            </a:r>
            <a:r>
              <a:rPr lang="en-US" altLang="ko-KR" dirty="0" smtClean="0"/>
              <a:t> of equation (4) and rearranging it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dG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VdP</a:t>
            </a:r>
            <a:r>
              <a:rPr lang="en-US" altLang="ko-KR" sz="3200" dirty="0" smtClean="0"/>
              <a:t> -</a:t>
            </a:r>
            <a:r>
              <a:rPr lang="en-US" altLang="ko-KR" sz="3200" dirty="0" err="1" smtClean="0"/>
              <a:t>SdT</a:t>
            </a:r>
            <a:r>
              <a:rPr lang="en-US" altLang="ko-KR" sz="3200" dirty="0" smtClean="0"/>
              <a:t>       (5)</a:t>
            </a:r>
            <a:endParaRPr lang="ko-KR" altLang="en-US" sz="3200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5949280"/>
            <a:ext cx="2736304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2088232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&lt; 0; a spontaneous process</a:t>
            </a:r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&gt;0; the reverse process is spontaneous</a:t>
            </a:r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=0; in equilibrium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1300</TotalTime>
  <Words>534</Words>
  <Application>Microsoft Office PowerPoint</Application>
  <PresentationFormat>화면 슬라이드 쇼(4:3)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모듈</vt:lpstr>
      <vt:lpstr>Ch.3. Thermodynamics for Geochemistry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user</cp:lastModifiedBy>
  <cp:revision>112</cp:revision>
  <dcterms:created xsi:type="dcterms:W3CDTF">2012-03-04T11:34:30Z</dcterms:created>
  <dcterms:modified xsi:type="dcterms:W3CDTF">2012-05-06T13:35:17Z</dcterms:modified>
</cp:coreProperties>
</file>